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Lst>
  <p:sldSz cx="13004800" cy="7315200"/>
  <p:notesSz cx="6858000" cy="9144000"/>
  <p:embeddedFontLst>
    <p:embeddedFont>
      <p:font typeface="Asap" panose="020B0604020202020204" charset="0"/>
      <p:regular r:id="rId16"/>
    </p:embeddedFont>
    <p:embeddedFont>
      <p:font typeface="Cabin" panose="020B0604020202020204" charset="0"/>
      <p:regular r:id="rId17"/>
    </p:embeddedFont>
    <p:embeddedFont>
      <p:font typeface="Cabin Bold" panose="020B0604020202020204" charset="0"/>
      <p:regular r:id="rId18"/>
    </p:embeddedFont>
    <p:embeddedFont>
      <p:font typeface="Cabin Medium" panose="020B0604020202020204" charset="0"/>
      <p:regular r:id="rId19"/>
    </p:embeddedFont>
    <p:embeddedFont>
      <p:font typeface="Cabin Semi-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82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Code:</a:t>
            </a:r>
          </a:p>
          <a:p>
            <a:r>
              <a:rPr lang="en-US"/>
              <a:t>Ý nghĩa: Đây là nơi bắt đầu của mọi thứ. Mã nguồn của phần mềm được viết và lưu trữ tại đây.</a:t>
            </a:r>
          </a:p>
          <a:p>
            <a:r>
              <a:rPr lang="en-US"/>
              <a:t>Commit:</a:t>
            </a:r>
          </a:p>
          <a:p>
            <a:r>
              <a:rPr lang="en-US"/>
              <a:t>Ý nghĩa: Khi có một thay đổi trong mã nguồn, lập trình viên sẽ "commit" (gửi) những thay đổi đó lên kho lưu trữ mã nguồn (ví dụ: Git).</a:t>
            </a:r>
          </a:p>
          <a:p>
            <a:r>
              <a:rPr lang="en-US"/>
              <a:t>CI Pipeline (Continuous Integration - Tích hợp liên tục):</a:t>
            </a:r>
          </a:p>
          <a:p>
            <a:r>
              <a:rPr lang="en-US"/>
              <a:t>Build: Mã nguồn được lấy từ kho lưu trữ và được biên dịch thành một ứng dụng có thể chạy được.</a:t>
            </a:r>
          </a:p>
          <a:p>
            <a:r>
              <a:rPr lang="en-US"/>
              <a:t>Unit Tests: Ứng dụng mới được tạo sẽ trải qua các bài kiểm tra đơn vị để đảm bảo từng phần nhỏ của ứng dụng hoạt động đúng.</a:t>
            </a:r>
          </a:p>
          <a:p>
            <a:r>
              <a:rPr lang="en-US"/>
              <a:t>Integration Tests: Các bài kiểm tra tích hợp sẽ kiểm tra xem các phần khác nhau của ứng dụng có hoạt động cùng nhau một cách trơn tru hay không.</a:t>
            </a:r>
          </a:p>
          <a:p>
            <a:r>
              <a:rPr lang="en-US"/>
              <a:t>Review:</a:t>
            </a:r>
          </a:p>
          <a:p>
            <a:r>
              <a:rPr lang="en-US"/>
              <a:t>Ý nghĩa: Sau khi các bài kiểm tra tự động hoàn thành, các nhà phát triển hoặc người kiểm duyệt sẽ xem xét các thay đổi để đảm bảo chúng đáp ứng các tiêu chuẩn chất lượng.</a:t>
            </a:r>
          </a:p>
          <a:p>
            <a:r>
              <a:rPr lang="en-US"/>
              <a:t>CD Pipeline (Continuous Delivery/Deployment - Phân phối/Triển khai liên tục):</a:t>
            </a:r>
          </a:p>
          <a:p>
            <a:r>
              <a:rPr lang="en-US"/>
              <a:t>Staging: Ứng dụng được triển khai lên một môi trường giống hệt môi trường sản xuất để kiểm tra thêm trước khi đưa ra thị trường.</a:t>
            </a:r>
          </a:p>
          <a:p>
            <a:r>
              <a:rPr lang="en-US"/>
              <a:t>Production: Nếu không có vấn đề gì phát sinh ở môi trường staging, ứng dụng sẽ được triển khai lên môi trường sản xuất để người dùng cuối cùng có thể sử dụng.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Docker Client: là cách mà chúng ta tương tác với docker thông qua command trong terminal. Docker Client sẽ sử dụng API gửi lệnh tới Docker Daemon.</a:t>
            </a:r>
          </a:p>
          <a:p>
            <a:r>
              <a:rPr lang="en-US"/>
              <a:t>Docker Daemon: là server Docker cho yêu cầu từ Docker API. Nó quản lý images, containers, networks và volume.</a:t>
            </a:r>
          </a:p>
          <a:p>
            <a:r>
              <a:rPr lang="en-US"/>
              <a:t>Docker Volumes: là cách tốt nhất để lưu trữ dữ liệu liên tục cho việc sử dụng và tạo apps.</a:t>
            </a:r>
          </a:p>
          <a:p>
            <a:r>
              <a:rPr lang="en-US"/>
              <a:t>Docker Registry: là nơi lưu trữ riêng của Docker Images. Images được push vào registry và client sẽ pull images từ registry. Có thể sử dụng registry của riêng bạn hoặc registry của nhà cung cấp như : AWS, Google Cloud, Microsoft Azure.</a:t>
            </a:r>
          </a:p>
          <a:p>
            <a:r>
              <a:rPr lang="en-US"/>
              <a:t>Docker Hub: là Registry lớn nhất của Docker Images ( mặc định). Có thể tìm thấy images và lưu trữ images của riêng mình trên Docker Hub.</a:t>
            </a:r>
          </a:p>
          <a:p>
            <a:r>
              <a:rPr lang="en-US"/>
              <a:t>Docker Repository: là tập hợp các Docker Images cùng tên nhưng khác tags. </a:t>
            </a:r>
          </a:p>
          <a:p>
            <a:r>
              <a:rPr lang="en-US"/>
              <a:t>Docker Networking: cho phép kết nối các container lại với nhau. Kết nối này có thể trên 1 host hoặc nhiều host.</a:t>
            </a:r>
          </a:p>
          <a:p>
            <a:r>
              <a:rPr lang="en-US"/>
              <a:t>Docker Compose: là công cụ cho phép run app với nhiều Docker containers 1 cách dễ dàng hơn. Docker Compose cho phép chúng ta config các command trong file docker-compose.yml để sử dụng lại.</a:t>
            </a:r>
          </a:p>
          <a:p>
            <a:r>
              <a:rPr lang="en-US"/>
              <a:t>Docker Swarm: để phối hợp triển khai container.</a:t>
            </a:r>
          </a:p>
          <a:p>
            <a:r>
              <a:rPr lang="en-US"/>
              <a:t>Docker Services: là các containers trong production. 1 service chỉ run 1 image nhưng nó mã hoá cách thức để run image — sử dụng port nào, bao nhiêu bản sao container run để service có hiệu năng cần thiết và ngay lập tức.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Pipeline được kích hoạt khi mà Dev commit lên Github</a:t>
            </a:r>
          </a:p>
          <a:p>
            <a:r>
              <a:rPr lang="en-US"/>
              <a:t>Code sẽ được chạy vào file packet cũng như run các loại test</a:t>
            </a:r>
          </a:p>
          <a:p>
            <a:r>
              <a:rPr lang="en-US"/>
              <a:t>Sau đó chạy tới performance test và sử dụng JMeter</a:t>
            </a:r>
          </a:p>
          <a:p>
            <a:r>
              <a:rPr lang="en-US"/>
              <a:t>Sau đó code sẽ được scan qua sonarqube để kiểm tra các lỗi trong code</a:t>
            </a:r>
          </a:p>
          <a:p>
            <a:r>
              <a:rPr lang="en-US"/>
              <a:t>Code sẽ được đóng gói thành docker container</a:t>
            </a:r>
          </a:p>
          <a:p>
            <a:r>
              <a:rPr lang="en-US"/>
              <a:t>Sau đó được trivy scan để kiểm tra bảo mật của image</a:t>
            </a:r>
          </a:p>
          <a:p>
            <a:r>
              <a:rPr lang="en-US"/>
              <a:t>Image sẽ được push lên dockerhub</a:t>
            </a:r>
          </a:p>
          <a:p>
            <a:r>
              <a:rPr lang="en-US"/>
              <a:t>Cuối cùng sử dụng Helm để upgrade job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Trong </a:t>
            </a:r>
            <a:r>
              <a:rPr lang="en-US" dirty="0" err="1"/>
              <a:t>môi</a:t>
            </a:r>
            <a:r>
              <a:rPr lang="en-US" dirty="0"/>
              <a:t> </a:t>
            </a:r>
            <a:r>
              <a:rPr lang="en-US" dirty="0" err="1"/>
              <a:t>trường</a:t>
            </a:r>
            <a:r>
              <a:rPr lang="en-US" dirty="0"/>
              <a:t> K8s </a:t>
            </a:r>
            <a:r>
              <a:rPr lang="en-US" dirty="0" err="1"/>
              <a:t>thì</a:t>
            </a:r>
            <a:r>
              <a:rPr lang="en-US" dirty="0"/>
              <a:t> </a:t>
            </a:r>
            <a:r>
              <a:rPr lang="en-US" dirty="0" err="1"/>
              <a:t>sẽ</a:t>
            </a:r>
            <a:r>
              <a:rPr lang="en-US" dirty="0"/>
              <a:t> </a:t>
            </a:r>
            <a:r>
              <a:rPr lang="en-US" dirty="0" err="1"/>
              <a:t>có</a:t>
            </a:r>
            <a:r>
              <a:rPr lang="en-US" dirty="0"/>
              <a:t> </a:t>
            </a:r>
            <a:r>
              <a:rPr lang="en-US" dirty="0" err="1"/>
              <a:t>các</a:t>
            </a:r>
            <a:r>
              <a:rPr lang="en-US" dirty="0"/>
              <a:t> </a:t>
            </a:r>
            <a:r>
              <a:rPr lang="en-US" dirty="0" err="1"/>
              <a:t>môi</a:t>
            </a:r>
            <a:r>
              <a:rPr lang="en-US" dirty="0"/>
              <a:t> </a:t>
            </a:r>
            <a:r>
              <a:rPr lang="en-US" dirty="0" err="1"/>
              <a:t>trường</a:t>
            </a:r>
            <a:r>
              <a:rPr lang="en-US" dirty="0"/>
              <a:t> </a:t>
            </a:r>
            <a:r>
              <a:rPr lang="en-US" dirty="0" err="1"/>
              <a:t>như</a:t>
            </a:r>
            <a:r>
              <a:rPr lang="en-US" dirty="0"/>
              <a:t> </a:t>
            </a:r>
            <a:r>
              <a:rPr lang="en-US"/>
              <a:t>môi</a:t>
            </a:r>
            <a:r>
              <a:rPr lang="en-US" dirty="0"/>
              <a:t> </a:t>
            </a:r>
            <a:r>
              <a:rPr lang="en-US" dirty="0" err="1"/>
              <a:t>trường</a:t>
            </a:r>
            <a:r>
              <a:rPr lang="en-US" dirty="0"/>
              <a:t> Staging </a:t>
            </a:r>
            <a:r>
              <a:rPr lang="en-US" dirty="0" err="1"/>
              <a:t>và</a:t>
            </a:r>
            <a:r>
              <a:rPr lang="en-US" dirty="0"/>
              <a:t> </a:t>
            </a:r>
            <a:r>
              <a:rPr lang="en-US" dirty="0" err="1"/>
              <a:t>môi</a:t>
            </a:r>
            <a:r>
              <a:rPr lang="en-US" dirty="0"/>
              <a:t> </a:t>
            </a:r>
            <a:r>
              <a:rPr lang="en-US" dirty="0" err="1"/>
              <a:t>trường</a:t>
            </a:r>
            <a:r>
              <a:rPr lang="en-US" dirty="0"/>
              <a:t> Production. </a:t>
            </a:r>
            <a:r>
              <a:rPr lang="en-US" dirty="0" err="1"/>
              <a:t>Mỗi</a:t>
            </a:r>
            <a:r>
              <a:rPr lang="en-US" dirty="0"/>
              <a:t> </a:t>
            </a:r>
            <a:r>
              <a:rPr lang="en-US" dirty="0" err="1"/>
              <a:t>môi</a:t>
            </a:r>
            <a:r>
              <a:rPr lang="en-US" dirty="0"/>
              <a:t> </a:t>
            </a:r>
            <a:r>
              <a:rPr lang="en-US" dirty="0" err="1"/>
              <a:t>trường</a:t>
            </a:r>
            <a:r>
              <a:rPr lang="en-US" dirty="0"/>
              <a:t> </a:t>
            </a:r>
            <a:r>
              <a:rPr lang="en-US" dirty="0" err="1"/>
              <a:t>sẽ</a:t>
            </a:r>
            <a:r>
              <a:rPr lang="en-US" dirty="0"/>
              <a:t> </a:t>
            </a:r>
            <a:r>
              <a:rPr lang="en-US" dirty="0" err="1"/>
              <a:t>được</a:t>
            </a:r>
            <a:r>
              <a:rPr lang="en-US" dirty="0"/>
              <a:t> </a:t>
            </a:r>
            <a:r>
              <a:rPr lang="en-US" dirty="0" err="1"/>
              <a:t>phân</a:t>
            </a:r>
            <a:r>
              <a:rPr lang="en-US" dirty="0"/>
              <a:t> </a:t>
            </a:r>
            <a:r>
              <a:rPr lang="en-US" dirty="0" err="1"/>
              <a:t>biệt</a:t>
            </a:r>
            <a:r>
              <a:rPr lang="en-US" dirty="0"/>
              <a:t> </a:t>
            </a:r>
            <a:r>
              <a:rPr lang="en-US" dirty="0" err="1"/>
              <a:t>giữa</a:t>
            </a:r>
            <a:r>
              <a:rPr lang="en-US" dirty="0"/>
              <a:t> </a:t>
            </a:r>
            <a:r>
              <a:rPr lang="en-US" dirty="0" err="1"/>
              <a:t>các</a:t>
            </a:r>
            <a:r>
              <a:rPr lang="en-US" dirty="0"/>
              <a:t> namespace </a:t>
            </a:r>
            <a:r>
              <a:rPr lang="en-US" dirty="0" err="1"/>
              <a:t>khác</a:t>
            </a:r>
            <a:r>
              <a:rPr lang="en-US" dirty="0"/>
              <a:t> </a:t>
            </a:r>
            <a:r>
              <a:rPr lang="en-US" dirty="0" err="1"/>
              <a:t>nhau</a:t>
            </a:r>
            <a:r>
              <a:rPr lang="en-US" dirty="0"/>
              <a:t>.</a:t>
            </a:r>
          </a:p>
          <a:p>
            <a:r>
              <a:rPr lang="en-US" dirty="0" err="1"/>
              <a:t>Các</a:t>
            </a:r>
            <a:r>
              <a:rPr lang="en-US" dirty="0"/>
              <a:t> pod </a:t>
            </a:r>
            <a:r>
              <a:rPr lang="en-US" dirty="0" err="1"/>
              <a:t>của</a:t>
            </a:r>
            <a:r>
              <a:rPr lang="en-US" dirty="0"/>
              <a:t> </a:t>
            </a:r>
            <a:r>
              <a:rPr lang="en-US" dirty="0" err="1"/>
              <a:t>ứng</a:t>
            </a:r>
            <a:r>
              <a:rPr lang="en-US" dirty="0"/>
              <a:t> </a:t>
            </a:r>
            <a:r>
              <a:rPr lang="en-US" dirty="0" err="1"/>
              <a:t>dụng</a:t>
            </a:r>
            <a:r>
              <a:rPr lang="en-US" dirty="0"/>
              <a:t> </a:t>
            </a:r>
            <a:r>
              <a:rPr lang="en-US" dirty="0" err="1"/>
              <a:t>sẽ</a:t>
            </a:r>
            <a:r>
              <a:rPr lang="en-US" dirty="0"/>
              <a:t> </a:t>
            </a:r>
            <a:r>
              <a:rPr lang="en-US" dirty="0" err="1"/>
              <a:t>sử</a:t>
            </a:r>
            <a:r>
              <a:rPr lang="en-US" dirty="0"/>
              <a:t> </a:t>
            </a:r>
            <a:r>
              <a:rPr lang="en-US" dirty="0" err="1"/>
              <a:t>dụng</a:t>
            </a:r>
            <a:r>
              <a:rPr lang="en-US" dirty="0"/>
              <a:t> deployment </a:t>
            </a:r>
            <a:r>
              <a:rPr lang="en-US" dirty="0" err="1"/>
              <a:t>và</a:t>
            </a:r>
            <a:r>
              <a:rPr lang="en-US" dirty="0"/>
              <a:t> service. </a:t>
            </a:r>
            <a:r>
              <a:rPr lang="en-US" dirty="0" err="1"/>
              <a:t>Mỗi</a:t>
            </a:r>
            <a:r>
              <a:rPr lang="en-US" dirty="0"/>
              <a:t> </a:t>
            </a:r>
            <a:r>
              <a:rPr lang="en-US" dirty="0" err="1"/>
              <a:t>môi</a:t>
            </a:r>
            <a:r>
              <a:rPr lang="en-US" dirty="0"/>
              <a:t> </a:t>
            </a:r>
            <a:r>
              <a:rPr lang="en-US" dirty="0" err="1"/>
              <a:t>trường</a:t>
            </a:r>
            <a:r>
              <a:rPr lang="en-US" dirty="0"/>
              <a:t> </a:t>
            </a:r>
            <a:r>
              <a:rPr lang="en-US" dirty="0" err="1"/>
              <a:t>sẽ</a:t>
            </a:r>
            <a:r>
              <a:rPr lang="en-US" dirty="0"/>
              <a:t> </a:t>
            </a:r>
            <a:r>
              <a:rPr lang="en-US" dirty="0" err="1"/>
              <a:t>có</a:t>
            </a:r>
            <a:r>
              <a:rPr lang="en-US" dirty="0"/>
              <a:t> </a:t>
            </a:r>
            <a:r>
              <a:rPr lang="en-US" dirty="0" err="1"/>
              <a:t>các</a:t>
            </a:r>
            <a:r>
              <a:rPr lang="en-US" dirty="0"/>
              <a:t> database </a:t>
            </a:r>
            <a:r>
              <a:rPr lang="en-US" dirty="0" err="1"/>
              <a:t>riêng</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662531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Giữa các branch feature 1 và feature 2, khi có commit giữa các branch này với nhau thì code sẽ được build sử dụng maven và chạy unit test</a:t>
            </a:r>
          </a:p>
          <a:p>
            <a:r>
              <a:rPr lang="en-US"/>
              <a:t>Sau khi feature thành công hoạt động và merge vào developer thì code sẽ được build và chạy unit test. Sau đó sẽ chạy SonarQube để scan code. Build docker sau đó scan image bằng cách sử dụng Trivy. Sau đó push lên dockerhub, được deploy lên môi trường Staging. Toàn bộ kết quả sẽ được report kết quả của toàn bộ kết quả cho developer.</a:t>
            </a:r>
          </a:p>
          <a:p>
            <a:r>
              <a:rPr lang="en-US"/>
              <a:t>Khi qua môi trường Staging thì tương tự code sẽ được build bởi maven sau đó chạy unit test và integration test, sau đó sẽ được chạy performance test bởi JMeter. Sử dụng SonarQube Analyst để phân tích source code, sau đó thì code sẽ được đóng gói thành docker image. Scan image bằng cách sử dụng Trivy sau đó push lên Docker hub. Sau đó deploy lên k8s, khác với môi trường develop thì môi trường Staging sẽ được deploy bằng tay.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8C7FF"/>
        </a:solidFill>
        <a:effectLst/>
      </p:bgPr>
    </p:bg>
    <p:spTree>
      <p:nvGrpSpPr>
        <p:cNvPr id="1" name=""/>
        <p:cNvGrpSpPr/>
        <p:nvPr/>
      </p:nvGrpSpPr>
      <p:grpSpPr>
        <a:xfrm>
          <a:off x="0" y="0"/>
          <a:ext cx="0" cy="0"/>
          <a:chOff x="0" y="0"/>
          <a:chExt cx="0" cy="0"/>
        </a:xfrm>
      </p:grpSpPr>
      <p:sp>
        <p:nvSpPr>
          <p:cNvPr id="2" name="TextBox 2"/>
          <p:cNvSpPr txBox="1"/>
          <p:nvPr/>
        </p:nvSpPr>
        <p:spPr>
          <a:xfrm>
            <a:off x="6738379" y="2810681"/>
            <a:ext cx="5684001" cy="2914650"/>
          </a:xfrm>
          <a:prstGeom prst="rect">
            <a:avLst/>
          </a:prstGeom>
        </p:spPr>
        <p:txBody>
          <a:bodyPr lIns="0" tIns="0" rIns="0" bIns="0" rtlCol="0" anchor="t">
            <a:spAutoFit/>
          </a:bodyPr>
          <a:lstStyle/>
          <a:p>
            <a:pPr algn="ctr">
              <a:lnSpc>
                <a:spcPts val="7679"/>
              </a:lnSpc>
            </a:pPr>
            <a:r>
              <a:rPr lang="en-US" sz="6399" b="1">
                <a:solidFill>
                  <a:srgbClr val="004B84"/>
                </a:solidFill>
                <a:latin typeface="Cabin Medium"/>
                <a:ea typeface="Cabin Medium"/>
                <a:cs typeface="Cabin Medium"/>
                <a:sym typeface="Cabin Medium"/>
              </a:rPr>
              <a:t>Jenkins </a:t>
            </a:r>
          </a:p>
          <a:p>
            <a:pPr algn="ctr">
              <a:lnSpc>
                <a:spcPts val="7679"/>
              </a:lnSpc>
            </a:pPr>
            <a:r>
              <a:rPr lang="en-US" sz="6399" b="1">
                <a:solidFill>
                  <a:srgbClr val="004B84"/>
                </a:solidFill>
                <a:latin typeface="Cabin Medium"/>
                <a:ea typeface="Cabin Medium"/>
                <a:cs typeface="Cabin Medium"/>
                <a:sym typeface="Cabin Medium"/>
              </a:rPr>
              <a:t>CI/CD Pipeline</a:t>
            </a:r>
          </a:p>
          <a:p>
            <a:pPr algn="ctr">
              <a:lnSpc>
                <a:spcPts val="7679"/>
              </a:lnSpc>
            </a:pPr>
            <a:endParaRPr lang="en-US" sz="6399" b="1">
              <a:solidFill>
                <a:srgbClr val="004B84"/>
              </a:solidFill>
              <a:latin typeface="Cabin Medium"/>
              <a:ea typeface="Cabin Medium"/>
              <a:cs typeface="Cabin Medium"/>
              <a:sym typeface="Cabin Medium"/>
            </a:endParaRPr>
          </a:p>
        </p:txBody>
      </p:sp>
      <p:sp>
        <p:nvSpPr>
          <p:cNvPr id="3" name="TextBox 3"/>
          <p:cNvSpPr txBox="1"/>
          <p:nvPr/>
        </p:nvSpPr>
        <p:spPr>
          <a:xfrm>
            <a:off x="7424984" y="5108886"/>
            <a:ext cx="4153598" cy="824104"/>
          </a:xfrm>
          <a:prstGeom prst="rect">
            <a:avLst/>
          </a:prstGeom>
        </p:spPr>
        <p:txBody>
          <a:bodyPr lIns="0" tIns="0" rIns="0" bIns="0" rtlCol="0" anchor="t">
            <a:spAutoFit/>
          </a:bodyPr>
          <a:lstStyle/>
          <a:p>
            <a:pPr algn="ctr">
              <a:lnSpc>
                <a:spcPts val="3394"/>
              </a:lnSpc>
            </a:pPr>
            <a:r>
              <a:rPr lang="en-US" sz="2162">
                <a:solidFill>
                  <a:srgbClr val="003C6B"/>
                </a:solidFill>
                <a:latin typeface="Cabin"/>
                <a:ea typeface="Cabin"/>
                <a:cs typeface="Cabin"/>
                <a:sym typeface="Cabin"/>
              </a:rPr>
              <a:t>21521461- Nguyễn Thiện</a:t>
            </a:r>
          </a:p>
          <a:p>
            <a:pPr marL="0" lvl="0" indent="0" algn="ctr">
              <a:lnSpc>
                <a:spcPts val="3394"/>
              </a:lnSpc>
            </a:pPr>
            <a:r>
              <a:rPr lang="en-US" sz="2162">
                <a:solidFill>
                  <a:srgbClr val="003C6B"/>
                </a:solidFill>
                <a:latin typeface="Cabin"/>
                <a:ea typeface="Cabin"/>
                <a:cs typeface="Cabin"/>
                <a:sym typeface="Cabin"/>
              </a:rPr>
              <a:t>21522348 - Vũ Đức Minh</a:t>
            </a:r>
          </a:p>
        </p:txBody>
      </p:sp>
      <p:grpSp>
        <p:nvGrpSpPr>
          <p:cNvPr id="4" name="Group 4"/>
          <p:cNvGrpSpPr/>
          <p:nvPr/>
        </p:nvGrpSpPr>
        <p:grpSpPr>
          <a:xfrm>
            <a:off x="8195709" y="2132620"/>
            <a:ext cx="2612149" cy="361365"/>
            <a:chOff x="0" y="0"/>
            <a:chExt cx="2090837" cy="289246"/>
          </a:xfrm>
        </p:grpSpPr>
        <p:sp>
          <p:nvSpPr>
            <p:cNvPr id="5" name="Freeform 5"/>
            <p:cNvSpPr/>
            <p:nvPr/>
          </p:nvSpPr>
          <p:spPr>
            <a:xfrm>
              <a:off x="0" y="0"/>
              <a:ext cx="2090837" cy="289246"/>
            </a:xfrm>
            <a:custGeom>
              <a:avLst/>
              <a:gdLst/>
              <a:ahLst/>
              <a:cxnLst/>
              <a:rect l="l" t="t" r="r" b="b"/>
              <a:pathLst>
                <a:path w="2090837" h="289246">
                  <a:moveTo>
                    <a:pt x="0" y="0"/>
                  </a:moveTo>
                  <a:lnTo>
                    <a:pt x="2090837" y="0"/>
                  </a:lnTo>
                  <a:lnTo>
                    <a:pt x="2090837" y="289246"/>
                  </a:lnTo>
                  <a:lnTo>
                    <a:pt x="0" y="289246"/>
                  </a:lnTo>
                  <a:close/>
                </a:path>
              </a:pathLst>
            </a:custGeom>
            <a:solidFill>
              <a:srgbClr val="FFFFFF"/>
            </a:solidFill>
          </p:spPr>
          <p:txBody>
            <a:bodyPr/>
            <a:lstStyle/>
            <a:p>
              <a:endParaRPr lang="en-US"/>
            </a:p>
          </p:txBody>
        </p:sp>
        <p:sp>
          <p:nvSpPr>
            <p:cNvPr id="6" name="TextBox 6"/>
            <p:cNvSpPr txBox="1"/>
            <p:nvPr/>
          </p:nvSpPr>
          <p:spPr>
            <a:xfrm>
              <a:off x="0" y="-38100"/>
              <a:ext cx="2090837" cy="327346"/>
            </a:xfrm>
            <a:prstGeom prst="rect">
              <a:avLst/>
            </a:prstGeom>
          </p:spPr>
          <p:txBody>
            <a:bodyPr lIns="12845" tIns="12845" rIns="12845" bIns="12845" rtlCol="0" anchor="ctr"/>
            <a:lstStyle/>
            <a:p>
              <a:pPr algn="ctr">
                <a:lnSpc>
                  <a:spcPts val="2659"/>
                </a:lnSpc>
              </a:pPr>
              <a:endParaRPr/>
            </a:p>
          </p:txBody>
        </p:sp>
      </p:grpSp>
      <p:sp>
        <p:nvSpPr>
          <p:cNvPr id="7" name="TextBox 7"/>
          <p:cNvSpPr txBox="1"/>
          <p:nvPr/>
        </p:nvSpPr>
        <p:spPr>
          <a:xfrm>
            <a:off x="8316420" y="2178682"/>
            <a:ext cx="2370726" cy="240665"/>
          </a:xfrm>
          <a:prstGeom prst="rect">
            <a:avLst/>
          </a:prstGeom>
        </p:spPr>
        <p:txBody>
          <a:bodyPr lIns="0" tIns="0" rIns="0" bIns="0" rtlCol="0" anchor="t">
            <a:spAutoFit/>
          </a:bodyPr>
          <a:lstStyle/>
          <a:p>
            <a:pPr algn="ctr">
              <a:lnSpc>
                <a:spcPts val="1960"/>
              </a:lnSpc>
              <a:spcBef>
                <a:spcPct val="0"/>
              </a:spcBef>
            </a:pPr>
            <a:r>
              <a:rPr lang="en-US" sz="1400" b="1" spc="348">
                <a:solidFill>
                  <a:srgbClr val="DF608F"/>
                </a:solidFill>
                <a:latin typeface="Cabin Bold"/>
                <a:ea typeface="Cabin Bold"/>
                <a:cs typeface="Cabin Bold"/>
                <a:sym typeface="Cabin Bold"/>
              </a:rPr>
              <a:t>SE400.P11.PMCL </a:t>
            </a:r>
          </a:p>
        </p:txBody>
      </p:sp>
      <p:grpSp>
        <p:nvGrpSpPr>
          <p:cNvPr id="8" name="Group 8"/>
          <p:cNvGrpSpPr/>
          <p:nvPr/>
        </p:nvGrpSpPr>
        <p:grpSpPr>
          <a:xfrm>
            <a:off x="383895" y="630745"/>
            <a:ext cx="6121680" cy="6053711"/>
            <a:chOff x="0" y="0"/>
            <a:chExt cx="8162241" cy="8071615"/>
          </a:xfrm>
        </p:grpSpPr>
        <p:grpSp>
          <p:nvGrpSpPr>
            <p:cNvPr id="9" name="Group 9"/>
            <p:cNvGrpSpPr>
              <a:grpSpLocks noChangeAspect="1"/>
            </p:cNvGrpSpPr>
            <p:nvPr/>
          </p:nvGrpSpPr>
          <p:grpSpPr>
            <a:xfrm>
              <a:off x="377894" y="969157"/>
              <a:ext cx="6980199" cy="6835348"/>
              <a:chOff x="-72390" y="7620"/>
              <a:chExt cx="6487160" cy="6352540"/>
            </a:xfrm>
          </p:grpSpPr>
          <p:sp>
            <p:nvSpPr>
              <p:cNvPr id="10" name="Freeform 10"/>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009CFD">
                  <a:alpha val="30980"/>
                </a:srgbClr>
              </a:solidFill>
            </p:spPr>
            <p:txBody>
              <a:bodyPr/>
              <a:lstStyle/>
              <a:p>
                <a:endParaRPr lang="en-US"/>
              </a:p>
            </p:txBody>
          </p:sp>
        </p:grpSp>
        <p:pic>
          <p:nvPicPr>
            <p:cNvPr id="11" name="Picture 11"/>
            <p:cNvPicPr>
              <a:picLocks noChangeAspect="1"/>
            </p:cNvPicPr>
            <p:nvPr/>
          </p:nvPicPr>
          <p:blipFill>
            <a:blip r:embed="rId2"/>
            <a:srcRect/>
            <a:stretch>
              <a:fillRect/>
            </a:stretch>
          </p:blipFill>
          <p:spPr>
            <a:xfrm>
              <a:off x="211700" y="0"/>
              <a:ext cx="7950540" cy="8071615"/>
            </a:xfrm>
            <a:prstGeom prst="rect">
              <a:avLst/>
            </a:prstGeom>
          </p:spPr>
        </p:pic>
        <p:sp>
          <p:nvSpPr>
            <p:cNvPr id="12" name="Freeform 12"/>
            <p:cNvSpPr/>
            <p:nvPr/>
          </p:nvSpPr>
          <p:spPr>
            <a:xfrm>
              <a:off x="0" y="2876065"/>
              <a:ext cx="755788" cy="755788"/>
            </a:xfrm>
            <a:custGeom>
              <a:avLst/>
              <a:gdLst/>
              <a:ahLst/>
              <a:cxnLst/>
              <a:rect l="l" t="t" r="r" b="b"/>
              <a:pathLst>
                <a:path w="755788" h="755788">
                  <a:moveTo>
                    <a:pt x="0" y="0"/>
                  </a:moveTo>
                  <a:lnTo>
                    <a:pt x="755788" y="0"/>
                  </a:lnTo>
                  <a:lnTo>
                    <a:pt x="755788" y="755789"/>
                  </a:lnTo>
                  <a:lnTo>
                    <a:pt x="0" y="7557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3311" y="1223323"/>
            <a:ext cx="11406319" cy="5204133"/>
          </a:xfrm>
          <a:custGeom>
            <a:avLst/>
            <a:gdLst/>
            <a:ahLst/>
            <a:cxnLst/>
            <a:rect l="l" t="t" r="r" b="b"/>
            <a:pathLst>
              <a:path w="11406319" h="5204133">
                <a:moveTo>
                  <a:pt x="0" y="0"/>
                </a:moveTo>
                <a:lnTo>
                  <a:pt x="11406319" y="0"/>
                </a:lnTo>
                <a:lnTo>
                  <a:pt x="11406319" y="5204133"/>
                </a:lnTo>
                <a:lnTo>
                  <a:pt x="0" y="5204133"/>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2405616" y="312585"/>
            <a:ext cx="9388108" cy="635949"/>
          </a:xfrm>
          <a:prstGeom prst="rect">
            <a:avLst/>
          </a:prstGeom>
        </p:spPr>
        <p:txBody>
          <a:bodyPr lIns="0" tIns="0" rIns="0" bIns="0" rtlCol="0" anchor="t">
            <a:spAutoFit/>
          </a:bodyPr>
          <a:lstStyle/>
          <a:p>
            <a:pPr marL="0" lvl="0" indent="0" algn="l">
              <a:lnSpc>
                <a:spcPts val="5142"/>
              </a:lnSpc>
            </a:pPr>
            <a:r>
              <a:rPr lang="en-US" sz="3896">
                <a:solidFill>
                  <a:srgbClr val="004B84"/>
                </a:solidFill>
                <a:latin typeface="Cabin"/>
                <a:ea typeface="Cabin"/>
                <a:cs typeface="Cabin"/>
                <a:sym typeface="Cabin"/>
              </a:rPr>
              <a:t>SƠ ĐỒ GIT FLOW VÀ PIPELINE FLOW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4878" y="1361346"/>
            <a:ext cx="12021394" cy="4312675"/>
          </a:xfrm>
          <a:custGeom>
            <a:avLst/>
            <a:gdLst/>
            <a:ahLst/>
            <a:cxnLst/>
            <a:rect l="l" t="t" r="r" b="b"/>
            <a:pathLst>
              <a:path w="12021394" h="4312675">
                <a:moveTo>
                  <a:pt x="0" y="0"/>
                </a:moveTo>
                <a:lnTo>
                  <a:pt x="12021394" y="0"/>
                </a:lnTo>
                <a:lnTo>
                  <a:pt x="12021394" y="4312675"/>
                </a:lnTo>
                <a:lnTo>
                  <a:pt x="0" y="4312675"/>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2405616" y="312585"/>
            <a:ext cx="9388108" cy="635949"/>
          </a:xfrm>
          <a:prstGeom prst="rect">
            <a:avLst/>
          </a:prstGeom>
        </p:spPr>
        <p:txBody>
          <a:bodyPr lIns="0" tIns="0" rIns="0" bIns="0" rtlCol="0" anchor="t">
            <a:spAutoFit/>
          </a:bodyPr>
          <a:lstStyle/>
          <a:p>
            <a:pPr marL="0" lvl="0" indent="0" algn="l">
              <a:lnSpc>
                <a:spcPts val="5142"/>
              </a:lnSpc>
            </a:pPr>
            <a:r>
              <a:rPr lang="en-US" sz="3896">
                <a:solidFill>
                  <a:srgbClr val="004B84"/>
                </a:solidFill>
                <a:latin typeface="Cabin"/>
                <a:ea typeface="Cabin"/>
                <a:cs typeface="Cabin"/>
                <a:sym typeface="Cabin"/>
              </a:rPr>
              <a:t>SƠ ĐỒ GIT FLOW VÀ PIPELINE FLOW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B84"/>
        </a:solidFill>
        <a:effectLst/>
      </p:bgPr>
    </p:bg>
    <p:spTree>
      <p:nvGrpSpPr>
        <p:cNvPr id="1" name=""/>
        <p:cNvGrpSpPr/>
        <p:nvPr/>
      </p:nvGrpSpPr>
      <p:grpSpPr>
        <a:xfrm>
          <a:off x="0" y="0"/>
          <a:ext cx="0" cy="0"/>
          <a:chOff x="0" y="0"/>
          <a:chExt cx="0" cy="0"/>
        </a:xfrm>
      </p:grpSpPr>
      <p:sp>
        <p:nvSpPr>
          <p:cNvPr id="2" name="TextBox 2"/>
          <p:cNvSpPr txBox="1"/>
          <p:nvPr/>
        </p:nvSpPr>
        <p:spPr>
          <a:xfrm>
            <a:off x="5557107" y="2717321"/>
            <a:ext cx="10709349" cy="733425"/>
          </a:xfrm>
          <a:prstGeom prst="rect">
            <a:avLst/>
          </a:prstGeom>
        </p:spPr>
        <p:txBody>
          <a:bodyPr lIns="0" tIns="0" rIns="0" bIns="0" rtlCol="0" anchor="t">
            <a:spAutoFit/>
          </a:bodyPr>
          <a:lstStyle/>
          <a:p>
            <a:pPr marL="0" lvl="0" indent="0" algn="l">
              <a:lnSpc>
                <a:spcPts val="5879"/>
              </a:lnSpc>
              <a:spcBef>
                <a:spcPct val="0"/>
              </a:spcBef>
            </a:pPr>
            <a:r>
              <a:rPr lang="en-US" sz="4899">
                <a:solidFill>
                  <a:srgbClr val="FFFFFF"/>
                </a:solidFill>
                <a:latin typeface="Cabin"/>
                <a:ea typeface="Cabin"/>
                <a:cs typeface="Cabin"/>
                <a:sym typeface="Cabin"/>
              </a:rPr>
              <a:t>DEMO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B84"/>
        </a:solidFill>
        <a:effectLst/>
      </p:bgPr>
    </p:bg>
    <p:spTree>
      <p:nvGrpSpPr>
        <p:cNvPr id="1" name=""/>
        <p:cNvGrpSpPr/>
        <p:nvPr/>
      </p:nvGrpSpPr>
      <p:grpSpPr>
        <a:xfrm>
          <a:off x="0" y="0"/>
          <a:ext cx="0" cy="0"/>
          <a:chOff x="0" y="0"/>
          <a:chExt cx="0" cy="0"/>
        </a:xfrm>
      </p:grpSpPr>
      <p:sp>
        <p:nvSpPr>
          <p:cNvPr id="2" name="TextBox 2"/>
          <p:cNvSpPr txBox="1"/>
          <p:nvPr/>
        </p:nvSpPr>
        <p:spPr>
          <a:xfrm>
            <a:off x="4802111" y="2924175"/>
            <a:ext cx="10709349" cy="733425"/>
          </a:xfrm>
          <a:prstGeom prst="rect">
            <a:avLst/>
          </a:prstGeom>
        </p:spPr>
        <p:txBody>
          <a:bodyPr lIns="0" tIns="0" rIns="0" bIns="0" rtlCol="0" anchor="t">
            <a:spAutoFit/>
          </a:bodyPr>
          <a:lstStyle/>
          <a:p>
            <a:pPr marL="0" lvl="0" indent="0" algn="l">
              <a:lnSpc>
                <a:spcPts val="5879"/>
              </a:lnSpc>
              <a:spcBef>
                <a:spcPct val="0"/>
              </a:spcBef>
            </a:pPr>
            <a:r>
              <a:rPr lang="en-US" sz="4899">
                <a:solidFill>
                  <a:srgbClr val="FFFFFF"/>
                </a:solidFill>
                <a:latin typeface="Cabin"/>
                <a:ea typeface="Cabin"/>
                <a:cs typeface="Cabin"/>
                <a:sym typeface="Cabi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B84"/>
        </a:solidFill>
        <a:effectLst/>
      </p:bgPr>
    </p:bg>
    <p:spTree>
      <p:nvGrpSpPr>
        <p:cNvPr id="1" name=""/>
        <p:cNvGrpSpPr/>
        <p:nvPr/>
      </p:nvGrpSpPr>
      <p:grpSpPr>
        <a:xfrm>
          <a:off x="0" y="0"/>
          <a:ext cx="0" cy="0"/>
          <a:chOff x="0" y="0"/>
          <a:chExt cx="0" cy="0"/>
        </a:xfrm>
      </p:grpSpPr>
      <p:grpSp>
        <p:nvGrpSpPr>
          <p:cNvPr id="2" name="Group 2"/>
          <p:cNvGrpSpPr/>
          <p:nvPr/>
        </p:nvGrpSpPr>
        <p:grpSpPr>
          <a:xfrm>
            <a:off x="1882170" y="3707210"/>
            <a:ext cx="4492549" cy="1650803"/>
            <a:chOff x="0" y="0"/>
            <a:chExt cx="1663907" cy="611409"/>
          </a:xfrm>
        </p:grpSpPr>
        <p:sp>
          <p:nvSpPr>
            <p:cNvPr id="3" name="Freeform 3"/>
            <p:cNvSpPr/>
            <p:nvPr/>
          </p:nvSpPr>
          <p:spPr>
            <a:xfrm>
              <a:off x="0" y="0"/>
              <a:ext cx="1663907" cy="611409"/>
            </a:xfrm>
            <a:custGeom>
              <a:avLst/>
              <a:gdLst/>
              <a:ahLst/>
              <a:cxnLst/>
              <a:rect l="l" t="t" r="r" b="b"/>
              <a:pathLst>
                <a:path w="1663907" h="611409">
                  <a:moveTo>
                    <a:pt x="17233" y="0"/>
                  </a:moveTo>
                  <a:lnTo>
                    <a:pt x="1646674" y="0"/>
                  </a:lnTo>
                  <a:cubicBezTo>
                    <a:pt x="1656192" y="0"/>
                    <a:pt x="1663907" y="7715"/>
                    <a:pt x="1663907" y="17233"/>
                  </a:cubicBezTo>
                  <a:lnTo>
                    <a:pt x="1663907" y="594176"/>
                  </a:lnTo>
                  <a:cubicBezTo>
                    <a:pt x="1663907" y="603693"/>
                    <a:pt x="1656192" y="611409"/>
                    <a:pt x="1646674" y="611409"/>
                  </a:cubicBezTo>
                  <a:lnTo>
                    <a:pt x="17233" y="611409"/>
                  </a:lnTo>
                  <a:cubicBezTo>
                    <a:pt x="7715" y="611409"/>
                    <a:pt x="0" y="603693"/>
                    <a:pt x="0" y="594176"/>
                  </a:cubicBezTo>
                  <a:lnTo>
                    <a:pt x="0" y="17233"/>
                  </a:lnTo>
                  <a:cubicBezTo>
                    <a:pt x="0" y="7715"/>
                    <a:pt x="7715" y="0"/>
                    <a:pt x="17233" y="0"/>
                  </a:cubicBezTo>
                  <a:close/>
                </a:path>
              </a:pathLst>
            </a:custGeom>
            <a:solidFill>
              <a:srgbClr val="156CAD"/>
            </a:solidFill>
            <a:ln w="9525" cap="sq">
              <a:solidFill>
                <a:srgbClr val="004B84"/>
              </a:solidFill>
              <a:prstDash val="solid"/>
              <a:miter/>
            </a:ln>
          </p:spPr>
          <p:txBody>
            <a:bodyPr/>
            <a:lstStyle/>
            <a:p>
              <a:endParaRPr lang="en-US"/>
            </a:p>
          </p:txBody>
        </p:sp>
        <p:sp>
          <p:nvSpPr>
            <p:cNvPr id="4" name="TextBox 4"/>
            <p:cNvSpPr txBox="1"/>
            <p:nvPr/>
          </p:nvSpPr>
          <p:spPr>
            <a:xfrm>
              <a:off x="0" y="0"/>
              <a:ext cx="1663907" cy="611409"/>
            </a:xfrm>
            <a:prstGeom prst="rect">
              <a:avLst/>
            </a:prstGeom>
          </p:spPr>
          <p:txBody>
            <a:bodyPr lIns="254000" tIns="254000" rIns="254000" bIns="254000" rtlCol="0" anchor="ctr"/>
            <a:lstStyle/>
            <a:p>
              <a:pPr>
                <a:lnSpc>
                  <a:spcPts val="2399"/>
                </a:lnSpc>
                <a:spcBef>
                  <a:spcPct val="0"/>
                </a:spcBef>
              </a:pPr>
              <a:r>
                <a:rPr lang="vi-VN" sz="1999" b="1" spc="63" dirty="0">
                  <a:solidFill>
                    <a:srgbClr val="FEFEFE"/>
                  </a:solidFill>
                  <a:latin typeface="Cabin Semi-Bold"/>
                  <a:ea typeface="Cabin Semi-Bold"/>
                  <a:cs typeface="Cabin Semi-Bold"/>
                  <a:sym typeface="Cabin Semi-Bold"/>
                </a:rPr>
                <a:t>TRIỂN KHAI ỨNG DỤNG TRÊN CÁC MÔI TRƯỜNG KHÁC NHAU</a:t>
              </a:r>
              <a:endParaRPr lang="en-US" sz="1999" b="1" spc="63" dirty="0">
                <a:solidFill>
                  <a:schemeClr val="bg1"/>
                </a:solidFill>
                <a:latin typeface="Cabin Semi-Bold"/>
                <a:ea typeface="Cabin Semi-Bold"/>
                <a:cs typeface="Cabin Semi-Bold"/>
                <a:sym typeface="Cabin Semi-Bold"/>
                <a:hlinkClick r:id="rId2" action="ppaction://hlinksldjump">
                  <a:extLst>
                    <a:ext uri="{A12FA001-AC4F-418D-AE19-62706E023703}">
                      <ahyp:hlinkClr xmlns:ahyp="http://schemas.microsoft.com/office/drawing/2018/hyperlinkcolor" val="tx"/>
                    </a:ext>
                  </a:extLst>
                </a:hlinkClick>
              </a:endParaRPr>
            </a:p>
          </p:txBody>
        </p:sp>
      </p:grpSp>
      <p:grpSp>
        <p:nvGrpSpPr>
          <p:cNvPr id="5" name="Group 5"/>
          <p:cNvGrpSpPr/>
          <p:nvPr/>
        </p:nvGrpSpPr>
        <p:grpSpPr>
          <a:xfrm>
            <a:off x="1882170" y="1608167"/>
            <a:ext cx="4492549" cy="1651368"/>
            <a:chOff x="0" y="0"/>
            <a:chExt cx="1663907" cy="611618"/>
          </a:xfrm>
        </p:grpSpPr>
        <p:sp>
          <p:nvSpPr>
            <p:cNvPr id="6" name="Freeform 6"/>
            <p:cNvSpPr/>
            <p:nvPr/>
          </p:nvSpPr>
          <p:spPr>
            <a:xfrm>
              <a:off x="0" y="0"/>
              <a:ext cx="1663907" cy="611618"/>
            </a:xfrm>
            <a:custGeom>
              <a:avLst/>
              <a:gdLst/>
              <a:ahLst/>
              <a:cxnLst/>
              <a:rect l="l" t="t" r="r" b="b"/>
              <a:pathLst>
                <a:path w="1663907" h="611618">
                  <a:moveTo>
                    <a:pt x="17233" y="0"/>
                  </a:moveTo>
                  <a:lnTo>
                    <a:pt x="1646674" y="0"/>
                  </a:lnTo>
                  <a:cubicBezTo>
                    <a:pt x="1656192" y="0"/>
                    <a:pt x="1663907" y="7715"/>
                    <a:pt x="1663907" y="17233"/>
                  </a:cubicBezTo>
                  <a:lnTo>
                    <a:pt x="1663907" y="594385"/>
                  </a:lnTo>
                  <a:cubicBezTo>
                    <a:pt x="1663907" y="603903"/>
                    <a:pt x="1656192" y="611618"/>
                    <a:pt x="1646674" y="611618"/>
                  </a:cubicBezTo>
                  <a:lnTo>
                    <a:pt x="17233" y="611618"/>
                  </a:lnTo>
                  <a:cubicBezTo>
                    <a:pt x="7715" y="611618"/>
                    <a:pt x="0" y="603903"/>
                    <a:pt x="0" y="594385"/>
                  </a:cubicBezTo>
                  <a:lnTo>
                    <a:pt x="0" y="17233"/>
                  </a:lnTo>
                  <a:cubicBezTo>
                    <a:pt x="0" y="7715"/>
                    <a:pt x="7715" y="0"/>
                    <a:pt x="17233" y="0"/>
                  </a:cubicBezTo>
                  <a:close/>
                </a:path>
              </a:pathLst>
            </a:custGeom>
            <a:solidFill>
              <a:srgbClr val="156CAD"/>
            </a:solidFill>
            <a:ln w="9525" cap="sq">
              <a:solidFill>
                <a:srgbClr val="004B84"/>
              </a:solidFill>
              <a:prstDash val="solid"/>
              <a:miter/>
            </a:ln>
          </p:spPr>
          <p:txBody>
            <a:bodyPr/>
            <a:lstStyle/>
            <a:p>
              <a:endParaRPr lang="en-US"/>
            </a:p>
          </p:txBody>
        </p:sp>
        <p:sp>
          <p:nvSpPr>
            <p:cNvPr id="7" name="TextBox 7"/>
            <p:cNvSpPr txBox="1"/>
            <p:nvPr/>
          </p:nvSpPr>
          <p:spPr>
            <a:xfrm>
              <a:off x="0" y="0"/>
              <a:ext cx="1663907" cy="611618"/>
            </a:xfrm>
            <a:prstGeom prst="rect">
              <a:avLst/>
            </a:prstGeom>
          </p:spPr>
          <p:txBody>
            <a:bodyPr lIns="254000" tIns="254000" rIns="254000" bIns="254000" rtlCol="0" anchor="ctr"/>
            <a:lstStyle/>
            <a:p>
              <a:pPr>
                <a:lnSpc>
                  <a:spcPts val="2399"/>
                </a:lnSpc>
                <a:spcBef>
                  <a:spcPct val="0"/>
                </a:spcBef>
              </a:pPr>
              <a:r>
                <a:rPr lang="en-US" sz="1999" b="1" spc="63" dirty="0">
                  <a:solidFill>
                    <a:srgbClr val="FEFEFE"/>
                  </a:solidFill>
                  <a:latin typeface="Cabin Semi-Bold"/>
                  <a:ea typeface="Cabin Semi-Bold"/>
                  <a:cs typeface="Cabin Semi-Bold"/>
                  <a:sym typeface="Cabin Semi-Bold"/>
                </a:rPr>
                <a:t>ĐẢM </a:t>
              </a:r>
              <a:r>
                <a:rPr lang="vi-VN" sz="1999" b="1" spc="63" dirty="0">
                  <a:solidFill>
                    <a:srgbClr val="FEFEFE"/>
                  </a:solidFill>
                  <a:latin typeface="Cabin Semi-Bold"/>
                  <a:ea typeface="Cabin Semi-Bold"/>
                  <a:cs typeface="Cabin Semi-Bold"/>
                  <a:sym typeface="Cabin Semi-Bold"/>
                </a:rPr>
                <a:t>XÂY DỰNG MỘT CI/CD PIPELINE HOÀN CHỈNH</a:t>
              </a:r>
              <a:endParaRPr lang="en-US" sz="1999" b="1" spc="63" dirty="0">
                <a:solidFill>
                  <a:schemeClr val="bg1"/>
                </a:solidFill>
                <a:latin typeface="Cabin Semi-Bold"/>
                <a:ea typeface="Cabin Semi-Bold"/>
                <a:cs typeface="Cabin Semi-Bold"/>
                <a:sym typeface="Cabin Semi-Bold"/>
                <a:hlinkClick r:id="rId2" action="ppaction://hlinksldjump">
                  <a:extLst>
                    <a:ext uri="{A12FA001-AC4F-418D-AE19-62706E023703}">
                      <ahyp:hlinkClr xmlns:ahyp="http://schemas.microsoft.com/office/drawing/2018/hyperlinkcolor" val="tx"/>
                    </a:ext>
                  </a:extLst>
                </a:hlinkClick>
              </a:endParaRPr>
            </a:p>
          </p:txBody>
        </p:sp>
      </p:grpSp>
      <p:grpSp>
        <p:nvGrpSpPr>
          <p:cNvPr id="8" name="Group 8"/>
          <p:cNvGrpSpPr/>
          <p:nvPr/>
        </p:nvGrpSpPr>
        <p:grpSpPr>
          <a:xfrm>
            <a:off x="6636431" y="3707210"/>
            <a:ext cx="4492549" cy="1650803"/>
            <a:chOff x="0" y="0"/>
            <a:chExt cx="1663907" cy="611409"/>
          </a:xfrm>
        </p:grpSpPr>
        <p:sp>
          <p:nvSpPr>
            <p:cNvPr id="9" name="Freeform 9"/>
            <p:cNvSpPr/>
            <p:nvPr/>
          </p:nvSpPr>
          <p:spPr>
            <a:xfrm>
              <a:off x="0" y="0"/>
              <a:ext cx="1663907" cy="611409"/>
            </a:xfrm>
            <a:custGeom>
              <a:avLst/>
              <a:gdLst/>
              <a:ahLst/>
              <a:cxnLst/>
              <a:rect l="l" t="t" r="r" b="b"/>
              <a:pathLst>
                <a:path w="1663907" h="611409">
                  <a:moveTo>
                    <a:pt x="17233" y="0"/>
                  </a:moveTo>
                  <a:lnTo>
                    <a:pt x="1646674" y="0"/>
                  </a:lnTo>
                  <a:cubicBezTo>
                    <a:pt x="1656192" y="0"/>
                    <a:pt x="1663907" y="7715"/>
                    <a:pt x="1663907" y="17233"/>
                  </a:cubicBezTo>
                  <a:lnTo>
                    <a:pt x="1663907" y="594176"/>
                  </a:lnTo>
                  <a:cubicBezTo>
                    <a:pt x="1663907" y="603693"/>
                    <a:pt x="1656192" y="611409"/>
                    <a:pt x="1646674" y="611409"/>
                  </a:cubicBezTo>
                  <a:lnTo>
                    <a:pt x="17233" y="611409"/>
                  </a:lnTo>
                  <a:cubicBezTo>
                    <a:pt x="7715" y="611409"/>
                    <a:pt x="0" y="603693"/>
                    <a:pt x="0" y="594176"/>
                  </a:cubicBezTo>
                  <a:lnTo>
                    <a:pt x="0" y="17233"/>
                  </a:lnTo>
                  <a:cubicBezTo>
                    <a:pt x="0" y="7715"/>
                    <a:pt x="7715" y="0"/>
                    <a:pt x="17233" y="0"/>
                  </a:cubicBezTo>
                  <a:close/>
                </a:path>
              </a:pathLst>
            </a:custGeom>
            <a:solidFill>
              <a:srgbClr val="156CAD"/>
            </a:solidFill>
            <a:ln w="9525" cap="sq">
              <a:solidFill>
                <a:srgbClr val="004B84"/>
              </a:solidFill>
              <a:prstDash val="solid"/>
              <a:miter/>
            </a:ln>
          </p:spPr>
          <p:txBody>
            <a:bodyPr/>
            <a:lstStyle/>
            <a:p>
              <a:endParaRPr lang="en-US"/>
            </a:p>
          </p:txBody>
        </p:sp>
        <p:sp>
          <p:nvSpPr>
            <p:cNvPr id="10" name="TextBox 10"/>
            <p:cNvSpPr txBox="1"/>
            <p:nvPr/>
          </p:nvSpPr>
          <p:spPr>
            <a:xfrm>
              <a:off x="0" y="0"/>
              <a:ext cx="1663907" cy="611409"/>
            </a:xfrm>
            <a:prstGeom prst="rect">
              <a:avLst/>
            </a:prstGeom>
          </p:spPr>
          <p:txBody>
            <a:bodyPr lIns="254000" tIns="254000" rIns="254000" bIns="254000" rtlCol="0" anchor="ctr"/>
            <a:lstStyle/>
            <a:p>
              <a:pPr marL="0" lvl="0" indent="0" algn="l">
                <a:lnSpc>
                  <a:spcPts val="2399"/>
                </a:lnSpc>
                <a:spcBef>
                  <a:spcPct val="0"/>
                </a:spcBef>
              </a:pPr>
              <a:r>
                <a:rPr lang="en-US" sz="1999" b="1" spc="63" dirty="0">
                  <a:solidFill>
                    <a:srgbClr val="FEFEFE"/>
                  </a:solidFill>
                  <a:latin typeface="Cabin Semi-Bold"/>
                  <a:ea typeface="Cabin Semi-Bold"/>
                  <a:cs typeface="Cabin Semi-Bold"/>
                  <a:sym typeface="Cabin Semi-Bold"/>
                </a:rPr>
                <a:t>ĐẢM BẢO CI/CD ĐẠT CHUẨN ENTERPRISE</a:t>
              </a:r>
            </a:p>
          </p:txBody>
        </p:sp>
      </p:grpSp>
      <p:grpSp>
        <p:nvGrpSpPr>
          <p:cNvPr id="11" name="Group 11"/>
          <p:cNvGrpSpPr/>
          <p:nvPr/>
        </p:nvGrpSpPr>
        <p:grpSpPr>
          <a:xfrm>
            <a:off x="6636431" y="1608167"/>
            <a:ext cx="4492549" cy="1651368"/>
            <a:chOff x="0" y="0"/>
            <a:chExt cx="1663907" cy="611618"/>
          </a:xfrm>
        </p:grpSpPr>
        <p:sp>
          <p:nvSpPr>
            <p:cNvPr id="12" name="Freeform 12"/>
            <p:cNvSpPr/>
            <p:nvPr/>
          </p:nvSpPr>
          <p:spPr>
            <a:xfrm>
              <a:off x="0" y="0"/>
              <a:ext cx="1663907" cy="611618"/>
            </a:xfrm>
            <a:custGeom>
              <a:avLst/>
              <a:gdLst/>
              <a:ahLst/>
              <a:cxnLst/>
              <a:rect l="l" t="t" r="r" b="b"/>
              <a:pathLst>
                <a:path w="1663907" h="611618">
                  <a:moveTo>
                    <a:pt x="17233" y="0"/>
                  </a:moveTo>
                  <a:lnTo>
                    <a:pt x="1646674" y="0"/>
                  </a:lnTo>
                  <a:cubicBezTo>
                    <a:pt x="1656192" y="0"/>
                    <a:pt x="1663907" y="7715"/>
                    <a:pt x="1663907" y="17233"/>
                  </a:cubicBezTo>
                  <a:lnTo>
                    <a:pt x="1663907" y="594385"/>
                  </a:lnTo>
                  <a:cubicBezTo>
                    <a:pt x="1663907" y="603903"/>
                    <a:pt x="1656192" y="611618"/>
                    <a:pt x="1646674" y="611618"/>
                  </a:cubicBezTo>
                  <a:lnTo>
                    <a:pt x="17233" y="611618"/>
                  </a:lnTo>
                  <a:cubicBezTo>
                    <a:pt x="7715" y="611618"/>
                    <a:pt x="0" y="603903"/>
                    <a:pt x="0" y="594385"/>
                  </a:cubicBezTo>
                  <a:lnTo>
                    <a:pt x="0" y="17233"/>
                  </a:lnTo>
                  <a:cubicBezTo>
                    <a:pt x="0" y="7715"/>
                    <a:pt x="7715" y="0"/>
                    <a:pt x="17233" y="0"/>
                  </a:cubicBezTo>
                  <a:close/>
                </a:path>
              </a:pathLst>
            </a:custGeom>
            <a:solidFill>
              <a:srgbClr val="156CAD"/>
            </a:solidFill>
            <a:ln w="9525" cap="sq">
              <a:solidFill>
                <a:srgbClr val="004B84"/>
              </a:solidFill>
              <a:prstDash val="solid"/>
              <a:miter/>
            </a:ln>
          </p:spPr>
          <p:txBody>
            <a:bodyPr/>
            <a:lstStyle/>
            <a:p>
              <a:endParaRPr lang="en-US"/>
            </a:p>
          </p:txBody>
        </p:sp>
        <p:sp>
          <p:nvSpPr>
            <p:cNvPr id="13" name="TextBox 13"/>
            <p:cNvSpPr txBox="1"/>
            <p:nvPr/>
          </p:nvSpPr>
          <p:spPr>
            <a:xfrm>
              <a:off x="0" y="0"/>
              <a:ext cx="1663907" cy="611618"/>
            </a:xfrm>
            <a:prstGeom prst="rect">
              <a:avLst/>
            </a:prstGeom>
          </p:spPr>
          <p:txBody>
            <a:bodyPr lIns="254000" tIns="254000" rIns="254000" bIns="254000" rtlCol="0" anchor="ctr"/>
            <a:lstStyle/>
            <a:p>
              <a:pPr marL="0" lvl="0" indent="0" algn="l">
                <a:lnSpc>
                  <a:spcPts val="2399"/>
                </a:lnSpc>
                <a:spcBef>
                  <a:spcPct val="0"/>
                </a:spcBef>
              </a:pPr>
              <a:r>
                <a:rPr lang="en-US" sz="1999" b="1" spc="63" dirty="0">
                  <a:solidFill>
                    <a:srgbClr val="FEFEFE"/>
                  </a:solidFill>
                  <a:latin typeface="Cabin Semi-Bold"/>
                  <a:ea typeface="Cabin Semi-Bold"/>
                  <a:cs typeface="Cabin Semi-Bold"/>
                  <a:sym typeface="Cabin Semi-Bold"/>
                </a:rPr>
                <a:t>SỬ DỤNG JENKINS CHO TỰ ĐỘNG HÓA</a:t>
              </a:r>
            </a:p>
          </p:txBody>
        </p:sp>
      </p:grpSp>
      <p:sp>
        <p:nvSpPr>
          <p:cNvPr id="14" name="TextBox 14"/>
          <p:cNvSpPr txBox="1"/>
          <p:nvPr/>
        </p:nvSpPr>
        <p:spPr>
          <a:xfrm>
            <a:off x="1150901" y="558124"/>
            <a:ext cx="10709349" cy="600075"/>
          </a:xfrm>
          <a:prstGeom prst="rect">
            <a:avLst/>
          </a:prstGeom>
        </p:spPr>
        <p:txBody>
          <a:bodyPr lIns="0" tIns="0" rIns="0" bIns="0" rtlCol="0" anchor="t">
            <a:spAutoFit/>
          </a:bodyPr>
          <a:lstStyle/>
          <a:p>
            <a:pPr marL="0" lvl="0" indent="0" algn="ctr">
              <a:lnSpc>
                <a:spcPts val="4799"/>
              </a:lnSpc>
              <a:spcBef>
                <a:spcPct val="0"/>
              </a:spcBef>
            </a:pPr>
            <a:r>
              <a:rPr lang="en-US" sz="3999" b="1">
                <a:solidFill>
                  <a:srgbClr val="FFFFFF"/>
                </a:solidFill>
                <a:latin typeface="Cabin Medium"/>
                <a:ea typeface="Cabin Medium"/>
                <a:cs typeface="Cabin Medium"/>
                <a:sym typeface="Cabin Medium"/>
              </a:rPr>
              <a:t>Tổng quan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9833" y="683895"/>
            <a:ext cx="4078382" cy="635949"/>
          </a:xfrm>
          <a:prstGeom prst="rect">
            <a:avLst/>
          </a:prstGeom>
        </p:spPr>
        <p:txBody>
          <a:bodyPr lIns="0" tIns="0" rIns="0" bIns="0" rtlCol="0" anchor="t">
            <a:spAutoFit/>
          </a:bodyPr>
          <a:lstStyle/>
          <a:p>
            <a:pPr marL="0" lvl="0" indent="0" algn="l">
              <a:lnSpc>
                <a:spcPts val="5142"/>
              </a:lnSpc>
            </a:pPr>
            <a:r>
              <a:rPr lang="en-US" sz="3896" b="1">
                <a:solidFill>
                  <a:srgbClr val="004B84"/>
                </a:solidFill>
                <a:latin typeface="Cabin Medium"/>
                <a:ea typeface="Cabin Medium"/>
                <a:cs typeface="Cabin Medium"/>
                <a:sym typeface="Cabin Medium"/>
              </a:rPr>
              <a:t>DevOps</a:t>
            </a:r>
          </a:p>
        </p:txBody>
      </p:sp>
      <p:sp>
        <p:nvSpPr>
          <p:cNvPr id="3" name="TextBox 3"/>
          <p:cNvSpPr txBox="1"/>
          <p:nvPr/>
        </p:nvSpPr>
        <p:spPr>
          <a:xfrm>
            <a:off x="220784" y="2213498"/>
            <a:ext cx="5560147" cy="3102383"/>
          </a:xfrm>
          <a:prstGeom prst="rect">
            <a:avLst/>
          </a:prstGeom>
        </p:spPr>
        <p:txBody>
          <a:bodyPr lIns="0" tIns="0" rIns="0" bIns="0" rtlCol="0" anchor="t">
            <a:spAutoFit/>
          </a:bodyPr>
          <a:lstStyle/>
          <a:p>
            <a:pPr marL="465346" lvl="1" indent="-232673" algn="l">
              <a:lnSpc>
                <a:spcPts val="3556"/>
              </a:lnSpc>
              <a:buFont typeface="Arial"/>
              <a:buChar char="•"/>
            </a:pPr>
            <a:r>
              <a:rPr lang="en-US" sz="2155">
                <a:solidFill>
                  <a:srgbClr val="003C6B"/>
                </a:solidFill>
                <a:latin typeface="Asap"/>
                <a:ea typeface="Asap"/>
                <a:cs typeface="Asap"/>
                <a:sym typeface="Asap"/>
              </a:rPr>
              <a:t>Sự kết hợp giữa Phát triển (Development) và Vận hành (Operations)</a:t>
            </a:r>
          </a:p>
          <a:p>
            <a:pPr marL="465346" lvl="1" indent="-232673" algn="l">
              <a:lnSpc>
                <a:spcPts val="3556"/>
              </a:lnSpc>
              <a:buFont typeface="Arial"/>
              <a:buChar char="•"/>
            </a:pPr>
            <a:r>
              <a:rPr lang="en-US" sz="2155">
                <a:solidFill>
                  <a:srgbClr val="003C6B"/>
                </a:solidFill>
                <a:latin typeface="Asap"/>
                <a:ea typeface="Asap"/>
                <a:cs typeface="Asap"/>
                <a:sym typeface="Asap"/>
              </a:rPr>
              <a:t>Nhằm đẩy nhanh quá trình phát triển và triển khai sản phẩm.</a:t>
            </a:r>
          </a:p>
          <a:p>
            <a:pPr marL="465346" lvl="1" indent="-232673" algn="l">
              <a:lnSpc>
                <a:spcPts val="3556"/>
              </a:lnSpc>
              <a:buFont typeface="Arial"/>
              <a:buChar char="•"/>
            </a:pPr>
            <a:r>
              <a:rPr lang="en-US" sz="2155">
                <a:solidFill>
                  <a:srgbClr val="003C6B"/>
                </a:solidFill>
                <a:latin typeface="Asap"/>
                <a:ea typeface="Asap"/>
                <a:cs typeface="Asap"/>
                <a:sym typeface="Asap"/>
              </a:rPr>
              <a:t>Tự động hóa, liên tục, hợp tác, phản hồi nhanh</a:t>
            </a:r>
          </a:p>
          <a:p>
            <a:pPr marL="0" lvl="1" indent="0" algn="l">
              <a:lnSpc>
                <a:spcPts val="3556"/>
              </a:lnSpc>
              <a:spcBef>
                <a:spcPct val="0"/>
              </a:spcBef>
            </a:pPr>
            <a:endParaRPr lang="en-US" sz="2155">
              <a:solidFill>
                <a:srgbClr val="003C6B"/>
              </a:solidFill>
              <a:latin typeface="Asap"/>
              <a:ea typeface="Asap"/>
              <a:cs typeface="Asap"/>
              <a:sym typeface="Asap"/>
            </a:endParaRPr>
          </a:p>
        </p:txBody>
      </p:sp>
      <p:sp>
        <p:nvSpPr>
          <p:cNvPr id="4" name="Freeform 4"/>
          <p:cNvSpPr/>
          <p:nvPr/>
        </p:nvSpPr>
        <p:spPr>
          <a:xfrm>
            <a:off x="5948871" y="1881899"/>
            <a:ext cx="6330759" cy="3551401"/>
          </a:xfrm>
          <a:custGeom>
            <a:avLst/>
            <a:gdLst/>
            <a:ahLst/>
            <a:cxnLst/>
            <a:rect l="l" t="t" r="r" b="b"/>
            <a:pathLst>
              <a:path w="6330759" h="3551401">
                <a:moveTo>
                  <a:pt x="0" y="0"/>
                </a:moveTo>
                <a:lnTo>
                  <a:pt x="6330759" y="0"/>
                </a:lnTo>
                <a:lnTo>
                  <a:pt x="6330759" y="3551402"/>
                </a:lnTo>
                <a:lnTo>
                  <a:pt x="0" y="355140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05575" y="1829469"/>
            <a:ext cx="6381188" cy="2903122"/>
          </a:xfrm>
          <a:custGeom>
            <a:avLst/>
            <a:gdLst/>
            <a:ahLst/>
            <a:cxnLst/>
            <a:rect l="l" t="t" r="r" b="b"/>
            <a:pathLst>
              <a:path w="6381188" h="2903122">
                <a:moveTo>
                  <a:pt x="0" y="0"/>
                </a:moveTo>
                <a:lnTo>
                  <a:pt x="6381188" y="0"/>
                </a:lnTo>
                <a:lnTo>
                  <a:pt x="6381188" y="2903122"/>
                </a:lnTo>
                <a:lnTo>
                  <a:pt x="0" y="2903122"/>
                </a:lnTo>
                <a:lnTo>
                  <a:pt x="0" y="0"/>
                </a:lnTo>
                <a:close/>
              </a:path>
            </a:pathLst>
          </a:custGeom>
          <a:blipFill>
            <a:blip r:embed="rId2"/>
            <a:stretch>
              <a:fillRect r="-264"/>
            </a:stretch>
          </a:blipFill>
        </p:spPr>
        <p:txBody>
          <a:bodyPr/>
          <a:lstStyle/>
          <a:p>
            <a:endParaRPr lang="en-US"/>
          </a:p>
        </p:txBody>
      </p:sp>
      <p:sp>
        <p:nvSpPr>
          <p:cNvPr id="3" name="TextBox 3"/>
          <p:cNvSpPr txBox="1"/>
          <p:nvPr/>
        </p:nvSpPr>
        <p:spPr>
          <a:xfrm>
            <a:off x="819833" y="683895"/>
            <a:ext cx="4078382" cy="635949"/>
          </a:xfrm>
          <a:prstGeom prst="rect">
            <a:avLst/>
          </a:prstGeom>
        </p:spPr>
        <p:txBody>
          <a:bodyPr lIns="0" tIns="0" rIns="0" bIns="0" rtlCol="0" anchor="t">
            <a:spAutoFit/>
          </a:bodyPr>
          <a:lstStyle/>
          <a:p>
            <a:pPr marL="0" lvl="0" indent="0" algn="l">
              <a:lnSpc>
                <a:spcPts val="5142"/>
              </a:lnSpc>
            </a:pPr>
            <a:r>
              <a:rPr lang="en-US" sz="3896" b="1">
                <a:solidFill>
                  <a:srgbClr val="004B84"/>
                </a:solidFill>
                <a:latin typeface="Cabin Medium"/>
                <a:ea typeface="Cabin Medium"/>
                <a:cs typeface="Cabin Medium"/>
                <a:sym typeface="Cabin Medium"/>
              </a:rPr>
              <a:t>CI/CD</a:t>
            </a:r>
          </a:p>
        </p:txBody>
      </p:sp>
      <p:sp>
        <p:nvSpPr>
          <p:cNvPr id="4" name="TextBox 4"/>
          <p:cNvSpPr txBox="1"/>
          <p:nvPr/>
        </p:nvSpPr>
        <p:spPr>
          <a:xfrm>
            <a:off x="220784" y="2213498"/>
            <a:ext cx="5560147" cy="2655195"/>
          </a:xfrm>
          <a:prstGeom prst="rect">
            <a:avLst/>
          </a:prstGeom>
        </p:spPr>
        <p:txBody>
          <a:bodyPr lIns="0" tIns="0" rIns="0" bIns="0" rtlCol="0" anchor="t">
            <a:spAutoFit/>
          </a:bodyPr>
          <a:lstStyle/>
          <a:p>
            <a:pPr algn="l">
              <a:lnSpc>
                <a:spcPts val="3556"/>
              </a:lnSpc>
            </a:pPr>
            <a:r>
              <a:rPr lang="en-US" sz="2155">
                <a:solidFill>
                  <a:srgbClr val="003C6B"/>
                </a:solidFill>
                <a:latin typeface="Asap"/>
                <a:ea typeface="Asap"/>
                <a:cs typeface="Asap"/>
                <a:sym typeface="Asap"/>
              </a:rPr>
              <a:t>Continuous Integration (CI) là một quy trình build và test tự động</a:t>
            </a:r>
          </a:p>
          <a:p>
            <a:pPr algn="l">
              <a:lnSpc>
                <a:spcPts val="3556"/>
              </a:lnSpc>
            </a:pPr>
            <a:r>
              <a:rPr lang="en-US" sz="2155">
                <a:solidFill>
                  <a:srgbClr val="003C6B"/>
                </a:solidFill>
                <a:latin typeface="Asap"/>
                <a:ea typeface="Asap"/>
                <a:cs typeface="Asap"/>
                <a:sym typeface="Asap"/>
              </a:rPr>
              <a:t>Continuous Delivery (CD) là phương pháp tự động hóa quá trình triển khai phần mềm</a:t>
            </a:r>
          </a:p>
          <a:p>
            <a:pPr marL="0" lvl="1" indent="0" algn="l">
              <a:lnSpc>
                <a:spcPts val="3556"/>
              </a:lnSpc>
              <a:spcBef>
                <a:spcPct val="0"/>
              </a:spcBef>
            </a:pPr>
            <a:r>
              <a:rPr lang="en-US" sz="2155">
                <a:solidFill>
                  <a:srgbClr val="003C6B"/>
                </a:solidFill>
                <a:latin typeface="Asap"/>
                <a:ea typeface="Asap"/>
                <a:cs typeface="Asap"/>
                <a:sym typeface="Asap"/>
              </a:rPr>
              <a:t>Đóng vai trò là một giải pháp cho các vấn đề tích hợp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5340" y="1409089"/>
            <a:ext cx="10980470" cy="4694151"/>
          </a:xfrm>
          <a:custGeom>
            <a:avLst/>
            <a:gdLst/>
            <a:ahLst/>
            <a:cxnLst/>
            <a:rect l="l" t="t" r="r" b="b"/>
            <a:pathLst>
              <a:path w="10980470" h="4694151">
                <a:moveTo>
                  <a:pt x="0" y="0"/>
                </a:moveTo>
                <a:lnTo>
                  <a:pt x="10980470" y="0"/>
                </a:lnTo>
                <a:lnTo>
                  <a:pt x="10980470" y="4694151"/>
                </a:lnTo>
                <a:lnTo>
                  <a:pt x="0" y="4694151"/>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66384" y="389733"/>
            <a:ext cx="4078382" cy="635949"/>
          </a:xfrm>
          <a:prstGeom prst="rect">
            <a:avLst/>
          </a:prstGeom>
        </p:spPr>
        <p:txBody>
          <a:bodyPr lIns="0" tIns="0" rIns="0" bIns="0" rtlCol="0" anchor="t">
            <a:spAutoFit/>
          </a:bodyPr>
          <a:lstStyle/>
          <a:p>
            <a:pPr marL="0" lvl="0" indent="0" algn="l">
              <a:lnSpc>
                <a:spcPts val="5142"/>
              </a:lnSpc>
            </a:pPr>
            <a:r>
              <a:rPr lang="en-US" sz="3896" b="1">
                <a:solidFill>
                  <a:srgbClr val="004B84"/>
                </a:solidFill>
                <a:latin typeface="Cabin Medium"/>
                <a:ea typeface="Cabin Medium"/>
                <a:cs typeface="Cabin Medium"/>
                <a:sym typeface="Cabin Medium"/>
              </a:rPr>
              <a:t>CI/CD PIPELINE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25320" y="411216"/>
            <a:ext cx="4156764" cy="2177105"/>
          </a:xfrm>
          <a:custGeom>
            <a:avLst/>
            <a:gdLst/>
            <a:ahLst/>
            <a:cxnLst/>
            <a:rect l="l" t="t" r="r" b="b"/>
            <a:pathLst>
              <a:path w="4156764" h="2177105">
                <a:moveTo>
                  <a:pt x="0" y="0"/>
                </a:moveTo>
                <a:lnTo>
                  <a:pt x="4156764" y="0"/>
                </a:lnTo>
                <a:lnTo>
                  <a:pt x="4156764" y="2177106"/>
                </a:lnTo>
                <a:lnTo>
                  <a:pt x="0" y="2177106"/>
                </a:lnTo>
                <a:lnTo>
                  <a:pt x="0" y="0"/>
                </a:lnTo>
                <a:close/>
              </a:path>
            </a:pathLst>
          </a:custGeom>
          <a:blipFill>
            <a:blip r:embed="rId3"/>
            <a:stretch>
              <a:fillRect/>
            </a:stretch>
          </a:blipFill>
        </p:spPr>
        <p:txBody>
          <a:bodyPr/>
          <a:lstStyle/>
          <a:p>
            <a:endParaRPr lang="en-US"/>
          </a:p>
        </p:txBody>
      </p:sp>
      <p:sp>
        <p:nvSpPr>
          <p:cNvPr id="3" name="Freeform 3"/>
          <p:cNvSpPr/>
          <p:nvPr/>
        </p:nvSpPr>
        <p:spPr>
          <a:xfrm>
            <a:off x="5972277" y="2588322"/>
            <a:ext cx="6847900" cy="3995358"/>
          </a:xfrm>
          <a:custGeom>
            <a:avLst/>
            <a:gdLst/>
            <a:ahLst/>
            <a:cxnLst/>
            <a:rect l="l" t="t" r="r" b="b"/>
            <a:pathLst>
              <a:path w="6847900" h="3995358">
                <a:moveTo>
                  <a:pt x="0" y="0"/>
                </a:moveTo>
                <a:lnTo>
                  <a:pt x="6847900" y="0"/>
                </a:lnTo>
                <a:lnTo>
                  <a:pt x="6847900" y="3995358"/>
                </a:lnTo>
                <a:lnTo>
                  <a:pt x="0" y="3995358"/>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192232" y="683895"/>
            <a:ext cx="5859371" cy="635949"/>
          </a:xfrm>
          <a:prstGeom prst="rect">
            <a:avLst/>
          </a:prstGeom>
        </p:spPr>
        <p:txBody>
          <a:bodyPr lIns="0" tIns="0" rIns="0" bIns="0" rtlCol="0" anchor="t">
            <a:spAutoFit/>
          </a:bodyPr>
          <a:lstStyle/>
          <a:p>
            <a:pPr marL="0" lvl="0" indent="0" algn="l">
              <a:lnSpc>
                <a:spcPts val="5142"/>
              </a:lnSpc>
            </a:pPr>
            <a:r>
              <a:rPr lang="en-US" sz="3896" b="1">
                <a:solidFill>
                  <a:srgbClr val="004B84"/>
                </a:solidFill>
                <a:latin typeface="Cabin Medium"/>
                <a:ea typeface="Cabin Medium"/>
                <a:cs typeface="Cabin Medium"/>
                <a:sym typeface="Cabin Medium"/>
              </a:rPr>
              <a:t>Docker</a:t>
            </a:r>
          </a:p>
        </p:txBody>
      </p:sp>
      <p:sp>
        <p:nvSpPr>
          <p:cNvPr id="5" name="TextBox 5"/>
          <p:cNvSpPr txBox="1"/>
          <p:nvPr/>
        </p:nvSpPr>
        <p:spPr>
          <a:xfrm>
            <a:off x="220784" y="2287092"/>
            <a:ext cx="5560147" cy="3105795"/>
          </a:xfrm>
          <a:prstGeom prst="rect">
            <a:avLst/>
          </a:prstGeom>
        </p:spPr>
        <p:txBody>
          <a:bodyPr lIns="0" tIns="0" rIns="0" bIns="0" rtlCol="0" anchor="t">
            <a:spAutoFit/>
          </a:bodyPr>
          <a:lstStyle/>
          <a:p>
            <a:pPr marL="465347" lvl="1" indent="-232673" algn="l">
              <a:lnSpc>
                <a:spcPts val="3556"/>
              </a:lnSpc>
              <a:buFont typeface="Arial"/>
              <a:buChar char="•"/>
            </a:pPr>
            <a:r>
              <a:rPr lang="en-US" sz="2155">
                <a:solidFill>
                  <a:srgbClr val="003C6B"/>
                </a:solidFill>
                <a:latin typeface="Asap"/>
                <a:ea typeface="Asap"/>
                <a:cs typeface="Asap"/>
                <a:sym typeface="Asap"/>
              </a:rPr>
              <a:t>Là nền tảng cho developer để develop, deploy và run application với container</a:t>
            </a:r>
          </a:p>
          <a:p>
            <a:pPr marL="465347" lvl="1" indent="-232673" algn="l">
              <a:lnSpc>
                <a:spcPts val="3556"/>
              </a:lnSpc>
              <a:buFont typeface="Arial"/>
              <a:buChar char="•"/>
            </a:pPr>
            <a:r>
              <a:rPr lang="en-US" sz="2155">
                <a:solidFill>
                  <a:srgbClr val="003C6B"/>
                </a:solidFill>
                <a:latin typeface="Asap"/>
                <a:ea typeface="Asap"/>
                <a:cs typeface="Asap"/>
                <a:sym typeface="Asap"/>
              </a:rPr>
              <a:t>Tạo các môi trường độc lập và tách biệt</a:t>
            </a:r>
          </a:p>
          <a:p>
            <a:pPr marL="465347" lvl="1" indent="-232673" algn="l">
              <a:lnSpc>
                <a:spcPts val="3556"/>
              </a:lnSpc>
              <a:buFont typeface="Arial"/>
              <a:buChar char="•"/>
            </a:pPr>
            <a:r>
              <a:rPr lang="en-US" sz="2155">
                <a:solidFill>
                  <a:srgbClr val="003C6B"/>
                </a:solidFill>
                <a:latin typeface="Asap"/>
                <a:ea typeface="Asap"/>
                <a:cs typeface="Asap"/>
                <a:sym typeface="Asap"/>
              </a:rPr>
              <a:t>Dễ dàng tích hợp và sử dụng trong CICD Pipeline giúp nhất quán trong môi trường, tự động hoá</a:t>
            </a:r>
          </a:p>
          <a:p>
            <a:pPr marL="0" lvl="1" indent="0" algn="l">
              <a:lnSpc>
                <a:spcPts val="3556"/>
              </a:lnSpc>
              <a:spcBef>
                <a:spcPct val="0"/>
              </a:spcBef>
            </a:pPr>
            <a:endParaRPr lang="en-US" sz="2155">
              <a:solidFill>
                <a:srgbClr val="003C6B"/>
              </a:solidFill>
              <a:latin typeface="Asap"/>
              <a:ea typeface="Asap"/>
              <a:cs typeface="Asap"/>
              <a:sym typeface="As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06525" y="1319844"/>
            <a:ext cx="7121167" cy="4005657"/>
          </a:xfrm>
          <a:custGeom>
            <a:avLst/>
            <a:gdLst/>
            <a:ahLst/>
            <a:cxnLst/>
            <a:rect l="l" t="t" r="r" b="b"/>
            <a:pathLst>
              <a:path w="7121167" h="4005657">
                <a:moveTo>
                  <a:pt x="0" y="0"/>
                </a:moveTo>
                <a:lnTo>
                  <a:pt x="7121167" y="0"/>
                </a:lnTo>
                <a:lnTo>
                  <a:pt x="7121167" y="4005657"/>
                </a:lnTo>
                <a:lnTo>
                  <a:pt x="0" y="400565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61401" y="683895"/>
            <a:ext cx="4078382" cy="635949"/>
          </a:xfrm>
          <a:prstGeom prst="rect">
            <a:avLst/>
          </a:prstGeom>
        </p:spPr>
        <p:txBody>
          <a:bodyPr lIns="0" tIns="0" rIns="0" bIns="0" rtlCol="0" anchor="t">
            <a:spAutoFit/>
          </a:bodyPr>
          <a:lstStyle/>
          <a:p>
            <a:pPr marL="0" lvl="0" indent="0" algn="l">
              <a:lnSpc>
                <a:spcPts val="5142"/>
              </a:lnSpc>
            </a:pPr>
            <a:r>
              <a:rPr lang="en-US" sz="3896">
                <a:solidFill>
                  <a:srgbClr val="004B84"/>
                </a:solidFill>
                <a:latin typeface="Cabin"/>
                <a:ea typeface="Cabin"/>
                <a:cs typeface="Cabin"/>
                <a:sym typeface="Cabin"/>
              </a:rPr>
              <a:t>KUBERNETES</a:t>
            </a:r>
          </a:p>
        </p:txBody>
      </p:sp>
      <p:sp>
        <p:nvSpPr>
          <p:cNvPr id="4" name="TextBox 4"/>
          <p:cNvSpPr txBox="1"/>
          <p:nvPr/>
        </p:nvSpPr>
        <p:spPr>
          <a:xfrm>
            <a:off x="220784" y="2213498"/>
            <a:ext cx="5560147" cy="3105795"/>
          </a:xfrm>
          <a:prstGeom prst="rect">
            <a:avLst/>
          </a:prstGeom>
        </p:spPr>
        <p:txBody>
          <a:bodyPr lIns="0" tIns="0" rIns="0" bIns="0" rtlCol="0" anchor="t">
            <a:spAutoFit/>
          </a:bodyPr>
          <a:lstStyle/>
          <a:p>
            <a:pPr marL="465347" lvl="1" indent="-232673" algn="l">
              <a:lnSpc>
                <a:spcPts val="3556"/>
              </a:lnSpc>
              <a:buFont typeface="Arial"/>
              <a:buChar char="•"/>
            </a:pPr>
            <a:r>
              <a:rPr lang="en-US" sz="2155">
                <a:solidFill>
                  <a:srgbClr val="003C6B"/>
                </a:solidFill>
                <a:latin typeface="Asap"/>
                <a:ea typeface="Asap"/>
                <a:cs typeface="Asap"/>
                <a:sym typeface="Asap"/>
              </a:rPr>
              <a:t>Là một nền tảng nguồn mở, khả chuyển, có thể mở rộng để quản lý các ứng dụng</a:t>
            </a:r>
          </a:p>
          <a:p>
            <a:pPr marL="465347" lvl="1" indent="-232673" algn="l">
              <a:lnSpc>
                <a:spcPts val="3556"/>
              </a:lnSpc>
              <a:buFont typeface="Arial"/>
              <a:buChar char="•"/>
            </a:pPr>
            <a:r>
              <a:rPr lang="en-US" sz="2155">
                <a:solidFill>
                  <a:srgbClr val="003C6B"/>
                </a:solidFill>
                <a:latin typeface="Asap"/>
                <a:ea typeface="Asap"/>
                <a:cs typeface="Asap"/>
                <a:sym typeface="Asap"/>
              </a:rPr>
              <a:t>Là một hệ sinh thái lớn và phát triển nhanh chóng</a:t>
            </a:r>
          </a:p>
          <a:p>
            <a:pPr marL="465347" lvl="1" indent="-232673" algn="l">
              <a:lnSpc>
                <a:spcPts val="3556"/>
              </a:lnSpc>
              <a:buFont typeface="Arial"/>
              <a:buChar char="•"/>
            </a:pPr>
            <a:r>
              <a:rPr lang="en-US" sz="2155">
                <a:solidFill>
                  <a:srgbClr val="003C6B"/>
                </a:solidFill>
                <a:latin typeface="Asap"/>
                <a:ea typeface="Asap"/>
                <a:cs typeface="Asap"/>
                <a:sym typeface="Asap"/>
              </a:rPr>
              <a:t>Các thành phần cơ bản như Pod, Deployment, Service, Namespace, ConfigMap, Secret,...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B84"/>
        </a:solidFill>
        <a:effectLst/>
      </p:bgPr>
    </p:bg>
    <p:spTree>
      <p:nvGrpSpPr>
        <p:cNvPr id="1" name=""/>
        <p:cNvGrpSpPr/>
        <p:nvPr/>
      </p:nvGrpSpPr>
      <p:grpSpPr>
        <a:xfrm>
          <a:off x="0" y="0"/>
          <a:ext cx="0" cy="0"/>
          <a:chOff x="0" y="0"/>
          <a:chExt cx="0" cy="0"/>
        </a:xfrm>
      </p:grpSpPr>
      <p:sp>
        <p:nvSpPr>
          <p:cNvPr id="2" name="Freeform 2"/>
          <p:cNvSpPr/>
          <p:nvPr/>
        </p:nvSpPr>
        <p:spPr>
          <a:xfrm>
            <a:off x="1472542" y="1958791"/>
            <a:ext cx="10080784" cy="4323329"/>
          </a:xfrm>
          <a:custGeom>
            <a:avLst/>
            <a:gdLst/>
            <a:ahLst/>
            <a:cxnLst/>
            <a:rect l="l" t="t" r="r" b="b"/>
            <a:pathLst>
              <a:path w="10080784" h="4323329">
                <a:moveTo>
                  <a:pt x="0" y="0"/>
                </a:moveTo>
                <a:lnTo>
                  <a:pt x="10080785" y="0"/>
                </a:lnTo>
                <a:lnTo>
                  <a:pt x="10080785" y="4323329"/>
                </a:lnTo>
                <a:lnTo>
                  <a:pt x="0" y="4323329"/>
                </a:lnTo>
                <a:lnTo>
                  <a:pt x="0" y="0"/>
                </a:lnTo>
                <a:close/>
              </a:path>
            </a:pathLst>
          </a:custGeom>
          <a:blipFill>
            <a:blip r:embed="rId3"/>
            <a:stretch>
              <a:fillRect t="-73" b="-73"/>
            </a:stretch>
          </a:blipFill>
        </p:spPr>
        <p:txBody>
          <a:bodyPr/>
          <a:lstStyle/>
          <a:p>
            <a:endParaRPr lang="en-US"/>
          </a:p>
        </p:txBody>
      </p:sp>
      <p:sp>
        <p:nvSpPr>
          <p:cNvPr id="3" name="TextBox 3"/>
          <p:cNvSpPr txBox="1"/>
          <p:nvPr/>
        </p:nvSpPr>
        <p:spPr>
          <a:xfrm>
            <a:off x="1150901" y="731520"/>
            <a:ext cx="10709349" cy="523875"/>
          </a:xfrm>
          <a:prstGeom prst="rect">
            <a:avLst/>
          </a:prstGeom>
        </p:spPr>
        <p:txBody>
          <a:bodyPr lIns="0" tIns="0" rIns="0" bIns="0" rtlCol="0" anchor="t">
            <a:spAutoFit/>
          </a:bodyPr>
          <a:lstStyle/>
          <a:p>
            <a:pPr marL="0" lvl="0" indent="0" algn="ctr">
              <a:lnSpc>
                <a:spcPts val="4199"/>
              </a:lnSpc>
              <a:spcBef>
                <a:spcPct val="0"/>
              </a:spcBef>
            </a:pPr>
            <a:r>
              <a:rPr lang="en-US" sz="3499" b="1">
                <a:solidFill>
                  <a:srgbClr val="FFFFFF"/>
                </a:solidFill>
                <a:latin typeface="Cabin Medium"/>
                <a:ea typeface="Cabin Medium"/>
                <a:cs typeface="Cabin Medium"/>
                <a:sym typeface="Cabin Medium"/>
              </a:rPr>
              <a:t>Sơ đồ các công cụ sử dụng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99BF"/>
        </a:solidFill>
        <a:effectLst/>
      </p:bgPr>
    </p:bg>
    <p:spTree>
      <p:nvGrpSpPr>
        <p:cNvPr id="1" name=""/>
        <p:cNvGrpSpPr/>
        <p:nvPr/>
      </p:nvGrpSpPr>
      <p:grpSpPr>
        <a:xfrm>
          <a:off x="0" y="0"/>
          <a:ext cx="0" cy="0"/>
          <a:chOff x="0" y="0"/>
          <a:chExt cx="0" cy="0"/>
        </a:xfrm>
      </p:grpSpPr>
      <p:sp>
        <p:nvSpPr>
          <p:cNvPr id="2" name="Freeform 2"/>
          <p:cNvSpPr/>
          <p:nvPr/>
        </p:nvSpPr>
        <p:spPr>
          <a:xfrm>
            <a:off x="5930026" y="0"/>
            <a:ext cx="5934008" cy="7315200"/>
          </a:xfrm>
          <a:custGeom>
            <a:avLst/>
            <a:gdLst/>
            <a:ahLst/>
            <a:cxnLst/>
            <a:rect l="l" t="t" r="r" b="b"/>
            <a:pathLst>
              <a:path w="5934008" h="7315200">
                <a:moveTo>
                  <a:pt x="0" y="0"/>
                </a:moveTo>
                <a:lnTo>
                  <a:pt x="5934009" y="0"/>
                </a:lnTo>
                <a:lnTo>
                  <a:pt x="5934009" y="7315200"/>
                </a:lnTo>
                <a:lnTo>
                  <a:pt x="0" y="73152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897854" y="2694329"/>
            <a:ext cx="3858561" cy="847725"/>
          </a:xfrm>
          <a:prstGeom prst="rect">
            <a:avLst/>
          </a:prstGeom>
        </p:spPr>
        <p:txBody>
          <a:bodyPr lIns="0" tIns="0" rIns="0" bIns="0" rtlCol="0" anchor="t">
            <a:spAutoFit/>
          </a:bodyPr>
          <a:lstStyle/>
          <a:p>
            <a:pPr algn="ctr">
              <a:lnSpc>
                <a:spcPts val="3314"/>
              </a:lnSpc>
            </a:pPr>
            <a:r>
              <a:rPr lang="en-US" sz="2761" b="1">
                <a:solidFill>
                  <a:srgbClr val="004B84"/>
                </a:solidFill>
                <a:latin typeface="Cabin Bold"/>
                <a:ea typeface="Cabin Bold"/>
                <a:cs typeface="Cabin Bold"/>
                <a:sym typeface="Cabin Bold"/>
              </a:rPr>
              <a:t>SƠ ĐỒ CƠ SỞ HẠ TẦNG</a:t>
            </a:r>
          </a:p>
          <a:p>
            <a:pPr marL="0" lvl="0" indent="0" algn="ctr">
              <a:lnSpc>
                <a:spcPts val="3314"/>
              </a:lnSpc>
              <a:spcBef>
                <a:spcPct val="0"/>
              </a:spcBef>
            </a:pPr>
            <a:r>
              <a:rPr lang="en-US" sz="2761" b="1">
                <a:solidFill>
                  <a:srgbClr val="004B84"/>
                </a:solidFill>
                <a:latin typeface="Cabin Bold"/>
                <a:ea typeface="Cabin Bold"/>
                <a:cs typeface="Cabin Bold"/>
                <a:sym typeface="Cabin Bold"/>
              </a:rPr>
              <a:t> CỦA QUY TRÌNH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1190</Words>
  <Application>Microsoft Office PowerPoint</Application>
  <PresentationFormat>Custom</PresentationFormat>
  <Paragraphs>81</Paragraphs>
  <Slides>13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Cabin</vt:lpstr>
      <vt:lpstr>Cabin Bold</vt:lpstr>
      <vt:lpstr>Cabin Semi-Bold</vt:lpstr>
      <vt:lpstr>Arial</vt:lpstr>
      <vt:lpstr>Calibri</vt:lpstr>
      <vt:lpstr>Cabin Medium</vt:lpstr>
      <vt:lpstr>Asap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Trang web Doanh nghiệp Sáng kiến Bền vững Xanh dương nhạt Trắng Hồng theo Phong cách Minh họa 2D</dc:title>
  <cp:lastModifiedBy>Nguyễn Thiện</cp:lastModifiedBy>
  <cp:revision>3</cp:revision>
  <dcterms:created xsi:type="dcterms:W3CDTF">2006-08-16T00:00:00Z</dcterms:created>
  <dcterms:modified xsi:type="dcterms:W3CDTF">2025-01-02T05:11:05Z</dcterms:modified>
  <dc:identifier>DAGa_oYON98</dc:identifier>
</cp:coreProperties>
</file>